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4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5" r:id="rId22"/>
    <p:sldId id="286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7" r:id="rId31"/>
    <p:sldId id="283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29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 varScale="1">
        <p:scale>
          <a:sx n="107" d="100"/>
          <a:sy n="107" d="100"/>
        </p:scale>
        <p:origin x="-16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0E2307-1E40-4E12-8716-25BFDA8E7013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FD9D02-426E-46C9-9EE9-0DE1EF8B2838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AEBBE-F8B2-42CF-9895-E86A608384EB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FAA6B6-10E5-4810-BC9F-DA72D8452E73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18D072-EF12-4AA2-BD71-ABC68B06D0E2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DBF60-6CC3-4B74-A60D-3486985E4346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714818-984F-4759-BF72-A33BDC1963BD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A7E191-5F94-4FC1-B823-BD7CABF7FA06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56D55-EFBE-4F9B-8A5F-09D42CA22A9B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FCF5A-EA79-452C-A52C-1A2668C2E7DF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5C4C28-BD4B-4892-9A2D-6E19BD753A9A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D1D110F-3F4E-48D9-B8AA-5D0E825AFDBA}" type="datetime1">
              <a:rPr lang="en-US" smtClean="0"/>
              <a:pPr/>
              <a:t>2/20/2024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karelia.ru/upload/iblock/ab2/337cuska2v6iqvaykdczom2361kqpk6f/Deklarirovanie_2023.pdf" TargetMode="External"/><Relationship Id="rId2" Type="http://schemas.openxmlformats.org/officeDocument/2006/relationships/hyperlink" Target="https://mintrud.gov.ru/ministry/anticorruption/Methods/13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ov.karelia.ru/upload/iblock/c9b/mdcjki0hq9ln8a8rjh9ggwshcdx83whg/PROTOKOL_114_AP_ot_12.12.2023.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emlin.ru/structure/additional/12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kfl2.nalog.r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lkfl2.nalog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lkfl2.nalog.ru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k.fss.ru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lk.fss.ru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lk.fss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k.fss.ru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lk.fss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7406640" cy="4392488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3600" b="1" dirty="0">
                <a:effectLst/>
              </a:rPr>
              <a:t>Заполнение сведений о доходах, расходах, об имуществе и обязательствах имущественного характера </a:t>
            </a: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и особенности </a:t>
            </a:r>
            <a:r>
              <a:rPr lang="ru-RU" sz="3600" b="1" dirty="0">
                <a:effectLst/>
              </a:rPr>
              <a:t>декларационной кампании </a:t>
            </a:r>
            <a:r>
              <a:rPr lang="ru-RU" sz="3600" b="1" dirty="0" smtClean="0">
                <a:effectLst/>
              </a:rPr>
              <a:t>2024 </a:t>
            </a:r>
            <a:r>
              <a:rPr lang="ru-RU" sz="3600" b="1" dirty="0">
                <a:effectLst/>
              </a:rPr>
              <a:t>года </a:t>
            </a: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(</a:t>
            </a:r>
            <a:r>
              <a:rPr lang="ru-RU" sz="3600" b="1" dirty="0">
                <a:effectLst/>
              </a:rPr>
              <a:t>за отчётный период </a:t>
            </a:r>
            <a:r>
              <a:rPr lang="ru-RU" sz="3600" b="1" dirty="0" smtClean="0">
                <a:effectLst/>
              </a:rPr>
              <a:t>2023 </a:t>
            </a:r>
            <a:r>
              <a:rPr lang="ru-RU" sz="3600" b="1" dirty="0">
                <a:effectLst/>
              </a:rPr>
              <a:t>года)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6093296"/>
            <a:ext cx="1728192" cy="576064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Кемь, 2024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1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Перечень лиц, обязанных предоставлять </a:t>
            </a:r>
            <a:br>
              <a:rPr lang="ru-RU" sz="2400" b="1" dirty="0" smtClean="0"/>
            </a:br>
            <a:r>
              <a:rPr lang="ru-RU" sz="2400" b="1" dirty="0" smtClean="0"/>
              <a:t>сведения о доходах, по состоянию на 31.12.2023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i="1" dirty="0" smtClean="0"/>
              <a:t>Постановление администрации Кемского муниципального района от 11 марта 2013 года № 216 (ред. </a:t>
            </a:r>
            <a:r>
              <a:rPr lang="ru-RU" i="1" dirty="0"/>
              <a:t>от 05.03.2022)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0886" y="1628800"/>
            <a:ext cx="6696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все руководители учреждений и отделов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заместители руководителей отделов</a:t>
            </a:r>
          </a:p>
          <a:p>
            <a:pPr marL="444500"/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специалисты: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отдела ЖКХ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отдела экономики и УМС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отдела архитектуры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отдела по социальным вопросам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специалист, </a:t>
            </a:r>
            <a:r>
              <a:rPr lang="ru-RU" sz="2400" dirty="0">
                <a:ea typeface="Tahoma" panose="020B0604030504040204" pitchFamily="34" charset="0"/>
                <a:cs typeface="Calibri" panose="020F0502020204030204" pitchFamily="34" charset="0"/>
              </a:rPr>
              <a:t>осуществляющий внутренний муниципальный финансовый контроль</a:t>
            </a:r>
          </a:p>
        </p:txBody>
      </p:sp>
    </p:spTree>
    <p:extLst>
      <p:ext uri="{BB962C8B-B14F-4D97-AF65-F5344CB8AC3E}">
        <p14:creationId xmlns:p14="http://schemas.microsoft.com/office/powerpoint/2010/main" val="328227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Методические материалы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340768"/>
            <a:ext cx="734481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Методические рекомендации 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2024 </a:t>
            </a: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году (за 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отчётный 2023 </a:t>
            </a: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год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Основные новеллы в Методических 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рекомендациях</a:t>
            </a:r>
          </a:p>
          <a:p>
            <a:endParaRPr lang="ru-RU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solidFill>
                  <a:srgbClr val="0070C0"/>
                </a:solidFill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dirty="0" smtClean="0">
                <a:solidFill>
                  <a:srgbClr val="0070C0"/>
                </a:solidFill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mintrud.gov.ru/ministry/anticorruption/Methods/13</a:t>
            </a:r>
            <a:endParaRPr lang="ru-RU" dirty="0" smtClean="0">
              <a:solidFill>
                <a:srgbClr val="0070C0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endParaRPr lang="ru-RU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Антикоррупционное декларирование. Методические рекомендации Минтруда России 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(презентация </a:t>
            </a: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по заполнению справок за 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отчётный </a:t>
            </a:r>
            <a:r>
              <a:rPr lang="ru-RU" dirty="0">
                <a:ea typeface="Tahoma" panose="020B0604030504040204" pitchFamily="34" charset="0"/>
                <a:cs typeface="Calibri" panose="020F0502020204030204" pitchFamily="34" charset="0"/>
              </a:rPr>
              <a:t>2022 год</a:t>
            </a:r>
            <a:r>
              <a:rPr lang="ru-RU" dirty="0" smtClean="0">
                <a:ea typeface="Tahoma" panose="020B0604030504040204" pitchFamily="34" charset="0"/>
                <a:cs typeface="Calibri" panose="020F0502020204030204" pitchFamily="34" charset="0"/>
              </a:rPr>
              <a:t>)</a:t>
            </a:r>
          </a:p>
          <a:p>
            <a:endParaRPr lang="ru-RU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ea typeface="Tahoma" panose="020B060403050404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en-US" dirty="0" smtClean="0">
                <a:ea typeface="Tahoma" panose="020B0604030504040204" pitchFamily="34" charset="0"/>
                <a:cs typeface="Calibri" panose="020F0502020204030204" pitchFamily="34" charset="0"/>
                <a:hlinkClick r:id="rId3"/>
              </a:rPr>
              <a:t>gov.karelia.ru/upload/iblock/ab2/337cuska2v6iqvaykdczom2361kqpk6f/Deklarirovanie_2023.pdf</a:t>
            </a:r>
            <a:endParaRPr lang="ru-RU" dirty="0" smtClean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7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576064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Срок представления сведений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6021288"/>
            <a:ext cx="7272808" cy="360040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12-17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1116033"/>
            <a:ext cx="6859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1600" dirty="0" smtClean="0">
                <a:ea typeface="Tahoma" panose="020B0604030504040204" pitchFamily="34" charset="0"/>
                <a:cs typeface="Calibri" panose="020F0502020204030204" pitchFamily="34" charset="0"/>
              </a:rPr>
              <a:t>муниципальные служащие и руководители учреждений </a:t>
            </a:r>
            <a:r>
              <a:rPr lang="ru-RU" sz="1600" dirty="0">
                <a:ea typeface="Tahoma" panose="020B0604030504040204" pitchFamily="34" charset="0"/>
                <a:cs typeface="Calibri" panose="020F0502020204030204" pitchFamily="34" charset="0"/>
              </a:rPr>
              <a:t>представляют сведения </a:t>
            </a:r>
            <a:r>
              <a:rPr lang="ru-RU" sz="1600" b="1" dirty="0" smtClean="0">
                <a:ea typeface="Tahoma" panose="020B0604030504040204" pitchFamily="34" charset="0"/>
                <a:cs typeface="Calibri" panose="020F0502020204030204" pitchFamily="34" charset="0"/>
              </a:rPr>
              <a:t>не </a:t>
            </a:r>
            <a:r>
              <a:rPr lang="ru-RU" sz="1600" b="1" dirty="0">
                <a:ea typeface="Tahoma" panose="020B0604030504040204" pitchFamily="34" charset="0"/>
                <a:cs typeface="Calibri" panose="020F0502020204030204" pitchFamily="34" charset="0"/>
              </a:rPr>
              <a:t>позднее 30 апреля</a:t>
            </a:r>
            <a:r>
              <a:rPr lang="ru-RU" sz="1600" dirty="0">
                <a:ea typeface="Tahoma" panose="020B0604030504040204" pitchFamily="34" charset="0"/>
                <a:cs typeface="Calibri" panose="020F0502020204030204" pitchFamily="34" charset="0"/>
              </a:rPr>
              <a:t> года, следующего за </a:t>
            </a:r>
            <a:r>
              <a:rPr lang="ru-RU" sz="1600" dirty="0" smtClean="0">
                <a:ea typeface="Tahoma" panose="020B0604030504040204" pitchFamily="34" charset="0"/>
                <a:cs typeface="Calibri" panose="020F0502020204030204" pitchFamily="34" charset="0"/>
              </a:rPr>
              <a:t>отчётным</a:t>
            </a:r>
            <a:endParaRPr lang="ru-RU" sz="16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4872062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Рекомендованный срок подачи сведений в 2024 году – </a:t>
            </a:r>
            <a:r>
              <a:rPr lang="ru-RU" sz="3600" b="1" dirty="0" smtClean="0">
                <a:ea typeface="Tahoma" panose="020B0604030504040204" pitchFamily="34" charset="0"/>
                <a:cs typeface="Calibri" panose="020F0502020204030204" pitchFamily="34" charset="0"/>
              </a:rPr>
              <a:t>29 марта 2024 года</a:t>
            </a:r>
            <a:r>
              <a:rPr lang="ru-RU" sz="2800" b="1" dirty="0" smtClean="0">
                <a:ea typeface="Tahoma" panose="020B0604030504040204" pitchFamily="34" charset="0"/>
                <a:cs typeface="Calibri" panose="020F0502020204030204" pitchFamily="34" charset="0"/>
              </a:rPr>
              <a:t>!</a:t>
            </a:r>
            <a:endParaRPr lang="ru-RU" sz="2800" b="1" u="sng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02301" y="2132856"/>
            <a:ext cx="335773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a typeface="Tahoma" panose="020B0604030504040204" pitchFamily="34" charset="0"/>
                <a:cs typeface="Calibri" panose="020F0502020204030204" pitchFamily="34" charset="0"/>
              </a:rPr>
              <a:t>Протокол заседания </a:t>
            </a:r>
            <a:r>
              <a:rPr lang="ru-RU" b="1" dirty="0">
                <a:ea typeface="Tahoma" panose="020B0604030504040204" pitchFamily="34" charset="0"/>
                <a:cs typeface="Calibri" panose="020F0502020204030204" pitchFamily="34" charset="0"/>
              </a:rPr>
              <a:t>Комиссии по координации </a:t>
            </a:r>
            <a:r>
              <a:rPr lang="ru-RU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работы по противодействию коррупции </a:t>
            </a:r>
            <a:r>
              <a:rPr lang="ru-RU" b="1" dirty="0">
                <a:ea typeface="Tahoma" panose="020B0604030504040204" pitchFamily="34" charset="0"/>
                <a:cs typeface="Calibri" panose="020F0502020204030204" pitchFamily="34" charset="0"/>
              </a:rPr>
              <a:t>в Республике </a:t>
            </a:r>
            <a:r>
              <a:rPr lang="ru-RU" b="1" dirty="0" smtClean="0">
                <a:ea typeface="Tahoma" panose="020B0604030504040204" pitchFamily="34" charset="0"/>
                <a:cs typeface="Calibri" panose="020F0502020204030204" pitchFamily="34" charset="0"/>
              </a:rPr>
              <a:t>Карелия</a:t>
            </a:r>
          </a:p>
          <a:p>
            <a:pPr algn="ctr"/>
            <a:r>
              <a:rPr lang="ru-RU" b="1" dirty="0" smtClean="0">
                <a:ea typeface="Tahoma" panose="020B0604030504040204" pitchFamily="34" charset="0"/>
                <a:cs typeface="Calibri" panose="020F0502020204030204" pitchFamily="34" charset="0"/>
              </a:rPr>
              <a:t>от 12.12.2023 № 4</a:t>
            </a:r>
          </a:p>
          <a:p>
            <a:pPr algn="ctr"/>
            <a:endParaRPr lang="ru-RU" sz="1000" b="1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000" b="1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https://gov.karelia.ru/upload/</a:t>
            </a:r>
            <a:r>
              <a:rPr lang="en-US" sz="1000" b="1" dirty="0" err="1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iblock</a:t>
            </a:r>
            <a:r>
              <a:rPr lang="en-US" sz="1000" b="1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/c9b/mdcjki0hq9ln8a8rjh9ggwshcdx83whg/PROTOKOL_114_AP_ot_12.12.2023..</a:t>
            </a:r>
            <a:r>
              <a:rPr lang="en-US" sz="1000" b="1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pdf</a:t>
            </a:r>
            <a:endParaRPr lang="ru-RU" sz="1000" b="1" dirty="0" smtClean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860032" y="2924944"/>
            <a:ext cx="432048" cy="2543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292081" y="1760617"/>
            <a:ext cx="35737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ea typeface="Tahoma" panose="020B0604030504040204" pitchFamily="34" charset="0"/>
                <a:cs typeface="Calibri" panose="020F0502020204030204" pitchFamily="34" charset="0"/>
              </a:rPr>
              <a:t>Руководителям </a:t>
            </a:r>
            <a:r>
              <a:rPr lang="ru-RU" sz="1400" b="1" i="1" dirty="0" smtClean="0">
                <a:ea typeface="Tahoma" panose="020B0604030504040204" pitchFamily="34" charset="0"/>
                <a:cs typeface="Calibri" panose="020F0502020204030204" pitchFamily="34" charset="0"/>
              </a:rPr>
              <a:t>органов </a:t>
            </a:r>
            <a:r>
              <a:rPr lang="ru-RU" sz="1400" b="1" i="1" dirty="0">
                <a:ea typeface="Tahoma" panose="020B0604030504040204" pitchFamily="34" charset="0"/>
                <a:cs typeface="Calibri" panose="020F0502020204030204" pitchFamily="34" charset="0"/>
              </a:rPr>
              <a:t>местного </a:t>
            </a:r>
            <a:r>
              <a:rPr lang="ru-RU" sz="1400" b="1" i="1" dirty="0" smtClean="0">
                <a:ea typeface="Tahoma" panose="020B0604030504040204" pitchFamily="34" charset="0"/>
                <a:cs typeface="Calibri" panose="020F0502020204030204" pitchFamily="34" charset="0"/>
              </a:rPr>
              <a:t>самоуправления:</a:t>
            </a:r>
            <a:endParaRPr lang="ru-RU" sz="1400" b="1" i="1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endParaRPr lang="ru-RU" sz="1400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ea typeface="Tahoma" panose="020B0604030504040204" pitchFamily="34" charset="0"/>
                <a:cs typeface="Calibri" panose="020F0502020204030204" pitchFamily="34" charset="0"/>
              </a:rPr>
              <a:t>2.5. организовать получение от </a:t>
            </a:r>
            <a:r>
              <a:rPr lang="ru-RU" sz="1400" dirty="0" smtClean="0">
                <a:ea typeface="Tahoma" panose="020B0604030504040204" pitchFamily="34" charset="0"/>
                <a:cs typeface="Calibri" panose="020F0502020204030204" pitchFamily="34" charset="0"/>
              </a:rPr>
              <a:t>муниципальных служащих сведений </a:t>
            </a:r>
            <a:r>
              <a:rPr lang="ru-RU" sz="1400" dirty="0">
                <a:ea typeface="Tahoma" panose="020B0604030504040204" pitchFamily="34" charset="0"/>
                <a:cs typeface="Calibri" panose="020F0502020204030204" pitchFamily="34" charset="0"/>
              </a:rPr>
              <a:t>о доходах за 2023 год </a:t>
            </a:r>
            <a:r>
              <a:rPr lang="ru-RU" sz="1400" dirty="0" smtClean="0">
                <a:ea typeface="Tahoma" panose="020B0604030504040204" pitchFamily="34" charset="0"/>
                <a:cs typeface="Calibri" panose="020F0502020204030204" pitchFamily="34" charset="0"/>
              </a:rPr>
              <a:t>на электронных </a:t>
            </a:r>
            <a:r>
              <a:rPr lang="ru-RU" sz="1400" dirty="0">
                <a:ea typeface="Tahoma" panose="020B0604030504040204" pitchFamily="34" charset="0"/>
                <a:cs typeface="Calibri" panose="020F0502020204030204" pitchFamily="34" charset="0"/>
              </a:rPr>
              <a:t>носителях и обеспечить их направление в управление по вопросам противодействия коррупции Администрации Главы Республики Карелия с целью проведения их анализа </a:t>
            </a:r>
            <a:r>
              <a:rPr lang="ru-RU" sz="1400" dirty="0" smtClean="0">
                <a:ea typeface="Tahoma" panose="020B0604030504040204" pitchFamily="34" charset="0"/>
                <a:cs typeface="Calibri" panose="020F0502020204030204" pitchFamily="34" charset="0"/>
              </a:rPr>
              <a:t>с использованием ГИС «Посейдон</a:t>
            </a:r>
            <a:r>
              <a:rPr lang="ru-RU" sz="1400" dirty="0">
                <a:ea typeface="Tahoma" panose="020B0604030504040204" pitchFamily="34" charset="0"/>
                <a:cs typeface="Calibri" panose="020F0502020204030204" pitchFamily="34" charset="0"/>
              </a:rPr>
              <a:t>».</a:t>
            </a:r>
          </a:p>
          <a:p>
            <a:pPr algn="ctr"/>
            <a:endParaRPr lang="ru-RU" sz="1400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>
                <a:ea typeface="Tahoma" panose="020B0604030504040204" pitchFamily="34" charset="0"/>
                <a:cs typeface="Calibri" panose="020F0502020204030204" pitchFamily="34" charset="0"/>
              </a:rPr>
              <a:t>Срок исполнения: до 01.04.2024 года</a:t>
            </a:r>
            <a:endParaRPr lang="ru-RU" sz="1400" b="1" dirty="0" smtClean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03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Начало работы со сведениями о доходах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8838" y="1124744"/>
            <a:ext cx="7501634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Консультативную помощь муниципальным служащим оказывает организационный отдел, руководителям учреждений – соответствующее управление.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Оценить возможность подачи сведений в отношении родственников. При невозможности – подать заявление. </a:t>
            </a:r>
            <a:b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2200" i="1" dirty="0" smtClean="0">
                <a:ea typeface="Tahoma" panose="020B0604030504040204" pitchFamily="34" charset="0"/>
                <a:cs typeface="Calibri" panose="020F0502020204030204" pitchFamily="34" charset="0"/>
              </a:rPr>
              <a:t>(см. распоряжение администрации Кемского муниципального района от 23.05.2013 № 86-р)</a:t>
            </a:r>
            <a:endParaRPr lang="ru-RU" sz="22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Подготовить правоустанавливающие документы, справки, выписки.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Скачать (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http://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www.kremlin.ru/structure/additional/12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) и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установить СПО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«Справки БК»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в актуальной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версии.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/>
            </a:r>
            <a:b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2200" i="1" dirty="0" smtClean="0">
                <a:ea typeface="Tahoma" panose="020B0604030504040204" pitchFamily="34" charset="0"/>
                <a:cs typeface="Calibri" panose="020F0502020204030204" pitchFamily="34" charset="0"/>
              </a:rPr>
              <a:t>По состоянию на 20.02.2024 актуальная версия – 2.5.5.</a:t>
            </a:r>
            <a:endParaRPr lang="ru-RU" sz="2200" i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9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br>
              <a:rPr lang="ru-RU" sz="2400" b="1" dirty="0" smtClean="0"/>
            </a:br>
            <a:r>
              <a:rPr lang="ru-RU" sz="2400" b="1" dirty="0" smtClean="0"/>
              <a:t>Сведения ФНС России в Личном кабинете налогоплательщика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2531219"/>
            <a:ext cx="626469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справки работодателей и налоговых агентов о полученных доходах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информация банков о доходах по вкладам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сведения о счетах в банках и иных кредитных организациях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сведения об имуществе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5856" y="1804754"/>
            <a:ext cx="368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lkfl2.nalog.ru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0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ФНС России в Личном кабинете налогоплательщика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804754"/>
            <a:ext cx="368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lkfl2.nalog.ru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7810500" cy="14859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717032"/>
            <a:ext cx="491160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9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ФНС России в Личном кабинете налогоплательщика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804754"/>
            <a:ext cx="368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lkfl2.nalog.ru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38755"/>
            <a:ext cx="7087319" cy="405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6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</a:t>
            </a:r>
            <a:r>
              <a:rPr lang="ru-RU" sz="2400" b="1" dirty="0" smtClean="0"/>
              <a:t>о «больничных» на портале СФР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44471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lk.fss.ru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2392139"/>
            <a:ext cx="684076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На главной странице личного кабинета перейти в раздел «Заказ электронных справок».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Нажать кнопку «Новый запрос».</a:t>
            </a:r>
            <a:endParaRPr lang="ru-RU" sz="2200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Заполнить форму (тип справки – 2-НДФЛ, период – 2022 год) и нажать кнопку «Отправить».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После формирования справка появится в разделе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«Заказ электронных справок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328872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</a:t>
            </a:r>
            <a:r>
              <a:rPr lang="ru-RU" sz="2400" b="1" dirty="0" smtClean="0"/>
              <a:t>о «больничных» на портале СФР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144471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lk.fss.ru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7696778" cy="31683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3600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</a:t>
            </a:r>
            <a:r>
              <a:rPr lang="ru-RU" sz="2400" b="1" dirty="0" smtClean="0"/>
              <a:t>о «больничных» на портале СФР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144471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lk.fss.ru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16832"/>
            <a:ext cx="7092280" cy="3621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661248"/>
            <a:ext cx="3168352" cy="955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8860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</a:t>
            </a:r>
            <a:r>
              <a:rPr lang="ru-RU" sz="2400" b="1" dirty="0" smtClean="0"/>
              <a:t>о «больничных» на портале СФР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12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144471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lk.fss.ru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30241"/>
            <a:ext cx="5904656" cy="44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43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1224136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Сведения </a:t>
            </a:r>
            <a:r>
              <a:rPr lang="ru-RU" sz="2400" b="1" dirty="0" smtClean="0"/>
              <a:t>о «больничных» на портале СФР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13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144471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Адрес: </a:t>
            </a:r>
            <a:r>
              <a:rPr lang="en-US" sz="2000" dirty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ea typeface="Tahoma" panose="020B0604030504040204" pitchFamily="34" charset="0"/>
                <a:cs typeface="Calibri" panose="020F0502020204030204" pitchFamily="34" charset="0"/>
                <a:hlinkClick r:id="rId2"/>
              </a:rPr>
              <a:t>lk.fss.ru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95" y="1931404"/>
            <a:ext cx="4499500" cy="17857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96" y="3803612"/>
            <a:ext cx="4499500" cy="17856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51720" y="5673442"/>
            <a:ext cx="5972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Если выплат не было, то в статусе запроса </a:t>
            </a:r>
          </a:p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будет указано «Данные не найдены»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65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14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50, 73, 154, 165, 211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03648" y="1340768"/>
            <a:ext cx="7213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Банки обязаны предоставлять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сведения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по единой форме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установленной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Указанием Банка России от 27 мая 2021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года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№ 5798-У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Банковские сведения.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403648" y="3349441"/>
            <a:ext cx="7213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Единая форма содержит сведения о банковских счетах, доходах по вкладам в банках, доходах по ценным бумагам, долговым обязательствам 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3648" y="4581128"/>
            <a:ext cx="721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При наличии разночтений приоритет имеет информация, полученная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в рамках Указания Банка России № 5798-У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7704" y="2433082"/>
            <a:ext cx="6493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Форма предоставляется в том числе на несовершеннолетних детей!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85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15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На сайте </a:t>
            </a:r>
            <a:r>
              <a:rPr lang="ru-RU" sz="2000" dirty="0" err="1" smtClean="0">
                <a:ea typeface="Tahoma" panose="020B0604030504040204" pitchFamily="34" charset="0"/>
                <a:cs typeface="Calibri" panose="020F0502020204030204" pitchFamily="34" charset="0"/>
              </a:rPr>
              <a:t>Сбербанк.Онлайн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688" y="2392139"/>
            <a:ext cx="68407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На главной странице личного кабинета в меню выбрать «Все продукты».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Пролистав вниз, найти раздел «Услуги» и выбрать пункт «Выписки и справки».</a:t>
            </a:r>
            <a:endParaRPr lang="ru-RU" sz="2200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Выбрать «Сведения для госслужащих».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Заполнить открывшуюся форму и нажать кнопку «Заказать документ».</a:t>
            </a:r>
          </a:p>
        </p:txBody>
      </p:sp>
    </p:spTree>
    <p:extLst>
      <p:ext uri="{BB962C8B-B14F-4D97-AF65-F5344CB8AC3E}">
        <p14:creationId xmlns:p14="http://schemas.microsoft.com/office/powerpoint/2010/main" val="2961457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16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На сайте </a:t>
            </a:r>
            <a:r>
              <a:rPr lang="ru-RU" sz="2000" dirty="0" err="1" smtClean="0">
                <a:ea typeface="Tahoma" panose="020B0604030504040204" pitchFamily="34" charset="0"/>
                <a:cs typeface="Calibri" panose="020F0502020204030204" pitchFamily="34" charset="0"/>
              </a:rPr>
              <a:t>Сбербанк.Онлайн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212" y="2132856"/>
            <a:ext cx="5742156" cy="5801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56" y="2780928"/>
            <a:ext cx="6668076" cy="33999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647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17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На сайте </a:t>
            </a:r>
            <a:r>
              <a:rPr lang="ru-RU" sz="2000" dirty="0" err="1" smtClean="0">
                <a:ea typeface="Tahoma" panose="020B0604030504040204" pitchFamily="34" charset="0"/>
                <a:cs typeface="Calibri" panose="020F0502020204030204" pitchFamily="34" charset="0"/>
              </a:rPr>
              <a:t>Сбербанк.Онлайн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13"/>
          <a:stretch/>
        </p:blipFill>
        <p:spPr bwMode="auto">
          <a:xfrm>
            <a:off x="1793277" y="2276872"/>
            <a:ext cx="2346675" cy="11260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6872"/>
            <a:ext cx="4176464" cy="41300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3277" y="3866272"/>
            <a:ext cx="23585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a typeface="Tahoma" panose="020B0604030504040204" pitchFamily="34" charset="0"/>
                <a:cs typeface="Calibri" panose="020F0502020204030204" pitchFamily="34" charset="0"/>
              </a:rPr>
              <a:t>Обратите внимание на выбор правильной отчётной даты!</a:t>
            </a:r>
            <a:endParaRPr lang="ru-RU" sz="24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740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18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1700808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мобильном приложении Сбербанка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688" y="2392139"/>
            <a:ext cx="68407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 нижней части главной страницы в меню выбрать «История».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 верхней части раздела выбрать «Выписки и справки».</a:t>
            </a:r>
            <a:endParaRPr lang="ru-RU" sz="2200" dirty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Выбрать «Сведения для госслужащих».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Выбрать отчётный период (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2023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год) и отчётную дату (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31.12.2023)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и нажать кнопку «Заказать».</a:t>
            </a:r>
          </a:p>
        </p:txBody>
      </p:sp>
    </p:spTree>
    <p:extLst>
      <p:ext uri="{BB962C8B-B14F-4D97-AF65-F5344CB8AC3E}">
        <p14:creationId xmlns:p14="http://schemas.microsoft.com/office/powerpoint/2010/main" val="4243469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19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1700808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мобильном приложении Сбербанка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204864"/>
            <a:ext cx="3672408" cy="1632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6156176" y="2924944"/>
            <a:ext cx="576064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89550"/>
            <a:ext cx="3672408" cy="2205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5292080" y="5013176"/>
            <a:ext cx="1296144" cy="12818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146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Получение сведений для госслужащих в ПАО Сбербанк в дистанционном формате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1700808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мобильном приложении Сбербанка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5"/>
          <a:stretch/>
        </p:blipFill>
        <p:spPr>
          <a:xfrm>
            <a:off x="2728928" y="2136922"/>
            <a:ext cx="2131104" cy="424440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Группа 14"/>
          <p:cNvGrpSpPr/>
          <p:nvPr/>
        </p:nvGrpSpPr>
        <p:grpSpPr>
          <a:xfrm>
            <a:off x="5148064" y="2204864"/>
            <a:ext cx="2599078" cy="4140460"/>
            <a:chOff x="5580112" y="2204864"/>
            <a:chExt cx="2599078" cy="414046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5580112" y="2204864"/>
              <a:ext cx="2599078" cy="4140460"/>
              <a:chOff x="5594006" y="2276872"/>
              <a:chExt cx="2030194" cy="3234199"/>
            </a:xfrm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94" b="49765"/>
              <a:stretch/>
            </p:blipFill>
            <p:spPr>
              <a:xfrm>
                <a:off x="5594006" y="2276872"/>
                <a:ext cx="2030194" cy="20715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4273"/>
              <a:stretch/>
            </p:blipFill>
            <p:spPr>
              <a:xfrm>
                <a:off x="5594006" y="4348459"/>
                <a:ext cx="2030194" cy="116261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8" name="Скругленный прямоугольник 7"/>
            <p:cNvSpPr/>
            <p:nvPr/>
          </p:nvSpPr>
          <p:spPr>
            <a:xfrm>
              <a:off x="5652120" y="3933056"/>
              <a:ext cx="2448272" cy="92387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2728928" y="4911277"/>
            <a:ext cx="1915080" cy="4619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55578" y="2636912"/>
            <a:ext cx="952326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836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21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5040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 smtClean="0"/>
              <a:t>Проверочный лист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1680" y="1268760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Справки 2-НДФЛ – по доходам от работодателей и СФР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0280" y="1772816"/>
            <a:ext cx="6668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Справки 3-НДФЛ – иные задекларированные доходы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91680" y="2276872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Справки о выплатах – любые выплаты социального характера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1680" y="2996952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Справки по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форме Указания Банка России №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5798-У</a:t>
            </a:r>
            <a:b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–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 от каждого банка, в которых открыты счета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1680" y="3789040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Справка о состоянии расчётов по налогу на профессиональный доход – </a:t>
            </a:r>
            <a:r>
              <a:rPr lang="ru-RU" sz="2000" u="sng" dirty="0" smtClean="0">
                <a:ea typeface="Tahoma" panose="020B0604030504040204" pitchFamily="34" charset="0"/>
                <a:cs typeface="Calibri" panose="020F0502020204030204" pitchFamily="34" charset="0"/>
              </a:rPr>
              <a:t>для </a:t>
            </a:r>
            <a:r>
              <a:rPr lang="ru-RU" sz="2000" u="sng" dirty="0" err="1" smtClean="0">
                <a:ea typeface="Tahoma" panose="020B0604030504040204" pitchFamily="34" charset="0"/>
                <a:cs typeface="Calibri" panose="020F0502020204030204" pitchFamily="34" charset="0"/>
              </a:rPr>
              <a:t>самозанятых</a:t>
            </a:r>
            <a:endParaRPr lang="ru-RU" sz="2000" u="sng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20280" y="4593322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Налоговая декларация, документы бухгалтерского учёта – </a:t>
            </a:r>
            <a:r>
              <a:rPr lang="ru-RU" sz="2000" u="sng" dirty="0" smtClean="0">
                <a:ea typeface="Tahoma" panose="020B0604030504040204" pitchFamily="34" charset="0"/>
                <a:cs typeface="Calibri" panose="020F0502020204030204" pitchFamily="34" charset="0"/>
              </a:rPr>
              <a:t>для индивидуальных предпринимателей</a:t>
            </a:r>
            <a:endParaRPr lang="ru-RU" sz="2000" u="sng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20280" y="5443229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Правоустанавливающие документы (договоры, соглашения, свидетельства)</a:t>
            </a:r>
            <a:endParaRPr lang="ru-RU" sz="2000" u="sng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77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22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5040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Подготовка документов. </a:t>
            </a:r>
            <a:r>
              <a:rPr lang="ru-RU" sz="2400" b="1" dirty="0" smtClean="0"/>
              <a:t>Проверочный лист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1680" y="1654929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Рекомендация</a:t>
            </a: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36304" y="2602647"/>
            <a:ext cx="66681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по каждому банковскому счету запросить и сохранить выписку </a:t>
            </a:r>
            <a:b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о движении денежных средств </a:t>
            </a:r>
            <a:b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за отчётный период: </a:t>
            </a:r>
            <a:b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с 01.01.2023 по 31.12.2023</a:t>
            </a:r>
          </a:p>
        </p:txBody>
      </p:sp>
    </p:spTree>
    <p:extLst>
      <p:ext uri="{BB962C8B-B14F-4D97-AF65-F5344CB8AC3E}">
        <p14:creationId xmlns:p14="http://schemas.microsoft.com/office/powerpoint/2010/main" val="1338952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23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Титульный лист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1686867"/>
            <a:ext cx="73346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фамилия, имя, отчество, реквизиты документа, адрес места жительства вносится по состоянию </a:t>
            </a:r>
            <a:r>
              <a:rPr lang="ru-RU" sz="2200" u="sng" dirty="0" smtClean="0">
                <a:ea typeface="Tahoma" panose="020B0604030504040204" pitchFamily="34" charset="0"/>
                <a:cs typeface="Calibri" panose="020F0502020204030204" pitchFamily="34" charset="0"/>
              </a:rPr>
              <a:t>на дату заполнения сведений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замещаемая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(занимаемая) должность указывается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в соответствии с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распоряжением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о назначении и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трудовым договором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указать верные отчётный период и отчётную дату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для ребёнка в графе «род занятий» рекомендуется указывать образовательную организацию</a:t>
            </a: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 </a:t>
            </a:r>
            <a:r>
              <a:rPr lang="ru-RU" sz="2000" i="1" dirty="0" smtClean="0"/>
              <a:t>55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163983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24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1 «Сведения о доходах».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92" y="1340768"/>
            <a:ext cx="6732240" cy="44711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/>
              <a:t>Указ Президента РФ от 23.06.2014 № 460 (ред. от 25.01.2024)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726252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25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1 «Сведения о доходах».</a:t>
            </a:r>
            <a:endParaRPr lang="ru-RU" sz="2400" b="1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56-85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475656" y="1686867"/>
            <a:ext cx="733463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указывается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любой доход вне зависимости от размера, в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том числе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полученный в качестве подарка на день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рождения или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иной праздник,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переведённые («подаренные»)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денежные средства</a:t>
            </a:r>
            <a:endParaRPr lang="ru-RU" sz="2200" u="sng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при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определении дохода смотрим на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собственника, а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не на порядок зачисления денежных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средств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н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е </a:t>
            </a:r>
            <a:r>
              <a:rPr lang="ru-RU" sz="2200" dirty="0">
                <a:ea typeface="Tahoma" panose="020B0604030504040204" pitchFamily="34" charset="0"/>
                <a:cs typeface="Calibri" panose="020F0502020204030204" pitchFamily="34" charset="0"/>
              </a:rPr>
              <a:t>рекомендуется проводить какие-либо самостоятельные </a:t>
            </a:r>
            <a:r>
              <a:rPr lang="ru-RU" sz="2200" dirty="0" smtClean="0">
                <a:ea typeface="Tahoma" panose="020B0604030504040204" pitchFamily="34" charset="0"/>
                <a:cs typeface="Calibri" panose="020F0502020204030204" pitchFamily="34" charset="0"/>
              </a:rPr>
              <a:t>расчёты, а брать сведения из подтверждающих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2694319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26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93610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2 «Сведения о расходах».</a:t>
            </a:r>
            <a:endParaRPr lang="ru-RU" sz="2400" b="1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86-101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40768"/>
            <a:ext cx="6588224" cy="15146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068960"/>
            <a:ext cx="7334632" cy="25585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2157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27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3 «Сведения об имуществе». </a:t>
            </a:r>
          </a:p>
          <a:p>
            <a:pPr algn="ctr"/>
            <a:r>
              <a:rPr lang="ru-RU" sz="2400" b="1" dirty="0" smtClean="0"/>
              <a:t>Недвижимое имущество</a:t>
            </a:r>
            <a:endParaRPr lang="ru-RU" sz="2400" b="1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102</a:t>
            </a:r>
            <a:r>
              <a:rPr lang="ru-RU" sz="2000" i="1" dirty="0" smtClean="0"/>
              <a:t>-125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76868"/>
            <a:ext cx="7200800" cy="1652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573017"/>
            <a:ext cx="7344816" cy="20430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5907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28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3 «Сведения об имуществе». </a:t>
            </a:r>
          </a:p>
          <a:p>
            <a:pPr algn="ctr"/>
            <a:r>
              <a:rPr lang="ru-RU" sz="2400" b="1" dirty="0" smtClean="0"/>
              <a:t>Транспортные средства</a:t>
            </a:r>
            <a:endParaRPr lang="ru-RU" sz="2400" b="1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126-131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72816"/>
            <a:ext cx="7344816" cy="1467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56992"/>
            <a:ext cx="7599972" cy="7441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85840" y="4365104"/>
            <a:ext cx="73346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графе «Место регистрации» указывается регистрирующий орган, а не адрес его нахождения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если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нет регистрации,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то можно 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написать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«отсутствует»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93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29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/>
              <a:t>4 «Сведения о счетах в банках и иных кредитных организациях</a:t>
            </a:r>
            <a:r>
              <a:rPr lang="ru-RU" sz="2400" b="1" dirty="0" smtClean="0"/>
              <a:t>»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151-176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6480720" cy="40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814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30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/>
              <a:t>4 «Сведения о счетах в банках и иных кредитных организациях</a:t>
            </a:r>
            <a:r>
              <a:rPr lang="ru-RU" sz="2400" b="1" dirty="0" smtClean="0"/>
              <a:t>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5656" y="1772816"/>
            <a:ext cx="7334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dirty="0" smtClean="0">
                <a:ea typeface="Tahoma" panose="020B0604030504040204" pitchFamily="34" charset="0"/>
                <a:cs typeface="Calibri" panose="020F0502020204030204" pitchFamily="34" charset="0"/>
              </a:rPr>
              <a:t>Указом </a:t>
            </a:r>
            <a:r>
              <a:rPr lang="ru-RU" sz="2800" dirty="0">
                <a:ea typeface="Tahoma" panose="020B0604030504040204" pitchFamily="34" charset="0"/>
                <a:cs typeface="Calibri" panose="020F0502020204030204" pitchFamily="34" charset="0"/>
              </a:rPr>
              <a:t>Президента РФ от 25.01.2024 </a:t>
            </a:r>
            <a:r>
              <a:rPr lang="ru-RU" sz="2800" dirty="0" smtClean="0">
                <a:ea typeface="Tahoma" panose="020B0604030504040204" pitchFamily="34" charset="0"/>
                <a:cs typeface="Calibri" panose="020F0502020204030204" pitchFamily="34" charset="0"/>
              </a:rPr>
              <a:t>№ 71 </a:t>
            </a:r>
            <a:br>
              <a:rPr lang="ru-RU" sz="2800" dirty="0" smtClean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sz="2800" dirty="0" smtClean="0">
                <a:ea typeface="Tahoma" panose="020B0604030504040204" pitchFamily="34" charset="0"/>
                <a:cs typeface="Calibri" panose="020F0502020204030204" pitchFamily="34" charset="0"/>
              </a:rPr>
              <a:t>изменена сноска 3 к разделу 4 справки</a:t>
            </a:r>
            <a:endParaRPr lang="ru-RU" sz="28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81"/>
          <a:stretch/>
        </p:blipFill>
        <p:spPr>
          <a:xfrm>
            <a:off x="1301436" y="3140968"/>
            <a:ext cx="7611063" cy="9245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85840" y="2708920"/>
            <a:ext cx="7334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i="1" dirty="0" smtClean="0">
                <a:ea typeface="Tahoma" panose="020B0604030504040204" pitchFamily="34" charset="0"/>
                <a:cs typeface="Calibri" panose="020F0502020204030204" pitchFamily="34" charset="0"/>
              </a:rPr>
              <a:t>прежняя редакция:</a:t>
            </a:r>
            <a:endParaRPr lang="ru-RU" sz="2000" i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403648" y="3717032"/>
            <a:ext cx="740664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85840" y="4221088"/>
            <a:ext cx="7334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i="1" dirty="0" smtClean="0">
                <a:ea typeface="Tahoma" panose="020B0604030504040204" pitchFamily="34" charset="0"/>
                <a:cs typeface="Calibri" panose="020F0502020204030204" pitchFamily="34" charset="0"/>
              </a:rPr>
              <a:t>новая редакция:</a:t>
            </a:r>
            <a:endParaRPr lang="ru-RU" sz="2000" i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25144"/>
            <a:ext cx="7580859" cy="8024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661248"/>
            <a:ext cx="7272808" cy="828092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Выписки о движении денежных средств прикладывать не нужно!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285630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31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/>
              <a:t>4 «Сведения о счетах в банках и иных кредитных организациях</a:t>
            </a:r>
            <a:r>
              <a:rPr lang="ru-RU" sz="2400" b="1" dirty="0" smtClean="0"/>
              <a:t>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7848" y="3024822"/>
            <a:ext cx="71186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Перед заполнением раздела 4 необходимо: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определить суммарный доход лица, его супруги (супруга) и несовершеннолетних детей за 2021, 2022 и 2023 годы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определить общую сумму поступлений на все счёта с учётом отдельных аспектов, указанных в пункте 161 Методических рекомендаций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сравнить полученные значения и, если сумма доходов не превышает сумму поступлений, проставить соответствующий флаг в начале раздела</a:t>
            </a:r>
            <a:endParaRPr lang="ru-RU" sz="20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6707658" cy="1398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742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32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/>
              <a:t>4 «Сведения о счетах в банках и иных кредитных организациях</a:t>
            </a:r>
            <a:r>
              <a:rPr lang="ru-RU" sz="2400" b="1" dirty="0" smtClean="0"/>
              <a:t>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1259" y="1692097"/>
            <a:ext cx="3448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Рекомендации</a:t>
            </a:r>
            <a:r>
              <a:rPr lang="ru-RU" sz="3200" dirty="0" smtClean="0">
                <a:ea typeface="Tahoma" panose="020B060403050404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64296" y="4941168"/>
            <a:ext cx="6394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если для заполнения новой справки используете файл справки прошлого года, то для каждого счёта повторно выбрать банк из справочника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21339"/>
            <a:ext cx="4752528" cy="254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64296" y="5989574"/>
            <a:ext cx="6668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строке «Пояснения» указывать номер счёта</a:t>
            </a:r>
          </a:p>
        </p:txBody>
      </p:sp>
    </p:spTree>
    <p:extLst>
      <p:ext uri="{BB962C8B-B14F-4D97-AF65-F5344CB8AC3E}">
        <p14:creationId xmlns:p14="http://schemas.microsoft.com/office/powerpoint/2010/main" val="1555510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33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5 «Сведения о ценных бумагах»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177-184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6336704" cy="413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847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34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5 «Сведения о ценных бумагах»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185-188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9766"/>
            <a:ext cx="6859604" cy="450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375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35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6 «Сведения об обязательствах имущественного характера»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189-201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976" y="1797278"/>
            <a:ext cx="7390496" cy="371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296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36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6 «Сведения об обязательствах имущественного характера»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202</a:t>
            </a:r>
            <a:r>
              <a:rPr lang="ru-RU" sz="2000" i="1" dirty="0" smtClean="0"/>
              <a:t>-212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87353"/>
            <a:ext cx="5040560" cy="404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030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37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7 «Сведения об имуществе, отчуждённом </a:t>
            </a:r>
          </a:p>
          <a:p>
            <a:pPr algn="ctr"/>
            <a:r>
              <a:rPr lang="ru-RU" sz="2400" b="1" dirty="0" smtClean="0"/>
              <a:t>по безвозмездным сделкам»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213</a:t>
            </a:r>
            <a:r>
              <a:rPr lang="ru-RU" sz="2000" i="1" dirty="0" smtClean="0"/>
              <a:t>-228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33579"/>
            <a:ext cx="5031552" cy="282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18918"/>
            <a:ext cx="5031552" cy="11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739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38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БК».</a:t>
            </a:r>
          </a:p>
          <a:p>
            <a:pPr algn="ctr"/>
            <a:r>
              <a:rPr lang="ru-RU" sz="2400" b="1" dirty="0" smtClean="0"/>
              <a:t>Раздел </a:t>
            </a:r>
            <a:r>
              <a:rPr lang="ru-RU" sz="2400" b="1" dirty="0" smtClean="0"/>
              <a:t>7 «Сведения об имуществе, отчуждённом </a:t>
            </a:r>
          </a:p>
          <a:p>
            <a:pPr algn="ctr"/>
            <a:r>
              <a:rPr lang="ru-RU" sz="2400" b="1" dirty="0" smtClean="0"/>
              <a:t>по безвозмездным сделкам»</a:t>
            </a:r>
            <a:endParaRPr lang="ru-RU" sz="2400" b="1" dirty="0" smtClean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49280"/>
            <a:ext cx="7272808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/>
              <a:t>Пункты </a:t>
            </a:r>
            <a:r>
              <a:rPr lang="ru-RU" sz="2000" i="1" dirty="0" smtClean="0"/>
              <a:t>213</a:t>
            </a:r>
            <a:r>
              <a:rPr lang="ru-RU" sz="2000" i="1" dirty="0" smtClean="0"/>
              <a:t>-228 </a:t>
            </a:r>
            <a:r>
              <a:rPr lang="ru-RU" sz="2000" i="1" dirty="0" smtClean="0"/>
              <a:t>Методических рекомендаций </a:t>
            </a:r>
            <a:endParaRPr lang="ru-RU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705980" y="1728678"/>
            <a:ext cx="639441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К безвозмездным сделкам можно отнести:</a:t>
            </a:r>
          </a:p>
          <a:p>
            <a:endParaRPr lang="ru-RU" sz="20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договор дарения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соглашение о разделе имущества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договор (соглашение) об определении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долей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брачный договор, который определяет порядок владения ранее совместно нажитого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имущества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437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39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122413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Заполнение сведений в СПО «Справки БК</a:t>
            </a:r>
            <a:r>
              <a:rPr lang="ru-RU" sz="2400" b="1" dirty="0" smtClean="0"/>
              <a:t>»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051720" y="1208946"/>
            <a:ext cx="6394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Если в справке нового отчётного периода отсутствует имущество, указанное в предыдущих справках, то: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9762" y="2132856"/>
            <a:ext cx="6394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либо в разделе 1 «Доходы» появляется доход от продажи такого имущества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либо в разделе 7 указывается информация об отчуждении имущества по безвозмездной сделке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720" y="3933056"/>
            <a:ext cx="639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Исключение: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9762" y="4437112"/>
            <a:ext cx="6694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гибель имущества  в результате пожара, уничтожения, утилизации т.п.</a:t>
            </a:r>
          </a:p>
        </p:txBody>
      </p:sp>
    </p:spTree>
    <p:extLst>
      <p:ext uri="{BB962C8B-B14F-4D97-AF65-F5344CB8AC3E}">
        <p14:creationId xmlns:p14="http://schemas.microsoft.com/office/powerpoint/2010/main" val="2016170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40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612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Типовые ошибки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33972" y="1124744"/>
            <a:ext cx="6970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Титульный лист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628800"/>
            <a:ext cx="69847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личное дело не предоставлена копия нового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документа, удостоверяющего личность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В личное дело не предоставлена копия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документа</a:t>
            </a:r>
            <a:r>
              <a:rPr lang="ru-RU" sz="2000" dirty="0">
                <a:ea typeface="Tahoma" panose="020B0604030504040204" pitchFamily="34" charset="0"/>
                <a:cs typeface="Calibri" panose="020F0502020204030204" pitchFamily="34" charset="0"/>
              </a:rPr>
              <a:t>, удостоверяющего </a:t>
            </a: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личность, при смене места жительства</a:t>
            </a:r>
            <a:endParaRPr lang="ru-RU" sz="20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Имущество по месту регистрации отсутствует и в подразделе 3.1 «Недвижимое имущество» и в подразделе 6.1 «Объекты недвижимого имущества, находящиеся в пользовании»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 указан орган, в который предоставляется справка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 указаны отчётный период или отчётная дата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74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41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612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Типовые ошибки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33972" y="1124744"/>
            <a:ext cx="6970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Раздел 1 «Сведения о доходах»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610211"/>
            <a:ext cx="698477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 указана сумма дохода по основному месту работы (не соответствует справке 2-НДФЛ)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 доход от вкладов в банках (в любой сумме)</a:t>
            </a:r>
            <a:endParaRPr lang="ru-RU" sz="20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указано получение пособия по временной нетрудоспособности от СФР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Сумма пособия по временной нетрудоспособности включена в доход по основному месту работы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указаны иные доходы: выплата присяжным-заседателям, членам избирательных комиссий и т.п.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Указаны доходы, не подлежащие указанию (пункт 81 Методических рекомендаций)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Муниципальный служащих не уведомил и выполнении иной оплачиваемой работы до её выполнения</a:t>
            </a: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799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42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612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Типовые ошибки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33972" y="1124744"/>
            <a:ext cx="6970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Подраздел 3.1 «Недвижимое имущество»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610211"/>
            <a:ext cx="711860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Для объекта недвижимости не указаны реквизиты записи в ЕГРН и реквизиты правоустанавливающего документа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Неверное указание площади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При указании жилого дома, дачи или гаража не указан земельный участок под ним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3986485"/>
            <a:ext cx="6970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Подраздел 3.2 «Транспортные средства»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7380" y="4471952"/>
            <a:ext cx="71186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В поле «Место регистрации» вместо наименования регистрационного органа указан адрес его нахождения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 автомобиль, находящийся в угоне (розыске)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указаны транспортные средства, снятые с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37652912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43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612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Типовые ошибки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33972" y="1124744"/>
            <a:ext cx="6970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Раздел 4 «Сведения о счетах в банках»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610211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 указана дата открытия счета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Неверно указана валюта счета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Указано об отсутствии счетов в банке, в котором получен кредит, отражённый в подразделе 6.2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3972" y="3501008"/>
            <a:ext cx="6970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Подраздел 6.1 «Объекты недвижимого имущества, находящиеся в пользовании»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4311675"/>
            <a:ext cx="684076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 объект по адресу места регистрации (при отсутствии его в собственности)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заполнены все предусмотренные формой поля</a:t>
            </a:r>
          </a:p>
        </p:txBody>
      </p:sp>
    </p:spTree>
    <p:extLst>
      <p:ext uri="{BB962C8B-B14F-4D97-AF65-F5344CB8AC3E}">
        <p14:creationId xmlns:p14="http://schemas.microsoft.com/office/powerpoint/2010/main" val="4061284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44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404664"/>
            <a:ext cx="7406640" cy="612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b="1" dirty="0" smtClean="0"/>
              <a:t>Типовые ошибки</a:t>
            </a:r>
            <a:endParaRPr lang="ru-RU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33972" y="1124744"/>
            <a:ext cx="6970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ea typeface="Tahoma" panose="020B0604030504040204" pitchFamily="34" charset="0"/>
                <a:cs typeface="Calibri" panose="020F0502020204030204" pitchFamily="34" charset="0"/>
              </a:rPr>
              <a:t>Подраздел </a:t>
            </a:r>
            <a:r>
              <a:rPr lang="ru-RU" sz="2000" b="1" dirty="0" smtClean="0">
                <a:ea typeface="Tahoma" panose="020B0604030504040204" pitchFamily="34" charset="0"/>
                <a:cs typeface="Calibri" panose="020F0502020204030204" pitchFamily="34" charset="0"/>
              </a:rPr>
              <a:t>6.2 «Срочные обязательства финансового характера»</a:t>
            </a:r>
            <a:endParaRPr lang="ru-RU" sz="2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1916832"/>
            <a:ext cx="684076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Размер обязательства по состоянию на отчётную дату больше суммы обязательства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ea typeface="Tahoma" panose="020B0604030504040204" pitchFamily="34" charset="0"/>
                <a:cs typeface="Calibri" panose="020F0502020204030204" pitchFamily="34" charset="0"/>
              </a:rPr>
              <a:t>Не указаны условия обязательства, кредитор, основание возникновения</a:t>
            </a:r>
            <a:endParaRPr lang="ru-RU" sz="2000" dirty="0" smtClean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679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66" y="6165304"/>
            <a:ext cx="606118" cy="5040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45</a:t>
            </a:r>
            <a:endParaRPr lang="ru-RU" sz="2400" dirty="0">
              <a:solidFill>
                <a:schemeClr val="accent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03648" y="1988840"/>
            <a:ext cx="7406640" cy="25202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7200" b="1" dirty="0" smtClean="0"/>
              <a:t>Спасибо </a:t>
            </a:r>
          </a:p>
          <a:p>
            <a:pPr algn="ctr"/>
            <a:r>
              <a:rPr lang="ru-RU" sz="7200" b="1" dirty="0" smtClean="0"/>
              <a:t>за внимание!</a:t>
            </a:r>
            <a:endParaRPr lang="ru-RU" sz="7200" b="1" dirty="0" smtClean="0"/>
          </a:p>
        </p:txBody>
      </p:sp>
    </p:spTree>
    <p:extLst>
      <p:ext uri="{BB962C8B-B14F-4D97-AF65-F5344CB8AC3E}">
        <p14:creationId xmlns:p14="http://schemas.microsoft.com/office/powerpoint/2010/main" val="2871596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775</TotalTime>
  <Words>1854</Words>
  <Application>Microsoft Office PowerPoint</Application>
  <PresentationFormat>Экран (4:3)</PresentationFormat>
  <Paragraphs>268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Солнцестояние</vt:lpstr>
      <vt:lpstr>Заполнение сведений о доходах, расходах, об имуществе и обязательствах имущественного характера  и особенности декларационной кампании 2024 года  (за отчётный период 2023 года)</vt:lpstr>
      <vt:lpstr>Перечень лиц, обязанных предоставлять  сведения о доходах, по состоянию на 31.12.2023</vt:lpstr>
      <vt:lpstr>Методические материалы</vt:lpstr>
      <vt:lpstr>Срок представления сведений</vt:lpstr>
      <vt:lpstr>Начало работы со сведениями о доходах</vt:lpstr>
      <vt:lpstr>Подготовка документов.  Сведения ФНС России в Личном кабинете налогоплательщика </vt:lpstr>
      <vt:lpstr>Подготовка документов.  Сведения ФНС России в Личном кабинете налогоплательщика </vt:lpstr>
      <vt:lpstr>Подготовка документов.  Сведения ФНС России в Личном кабинете налогоплательщика </vt:lpstr>
      <vt:lpstr>Подготовка документов.  Сведения о «больничных» на портале СФР </vt:lpstr>
      <vt:lpstr>Подготовка документов.  Сведения о «больничных» на портале СФР </vt:lpstr>
      <vt:lpstr>Подготовка документов.  Сведения о «больничных» на портале СФР </vt:lpstr>
      <vt:lpstr>Подготовка документов.  Сведения о «больничных» на портале СФР </vt:lpstr>
      <vt:lpstr>Подготовка документов.  Сведения о «больничных» на портале СФР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декларационной кампании 2022 года  (за отчётный период 2021 года)</dc:title>
  <dc:creator>Игорь</dc:creator>
  <cp:lastModifiedBy>Игорь</cp:lastModifiedBy>
  <cp:revision>48</cp:revision>
  <dcterms:created xsi:type="dcterms:W3CDTF">2023-03-10T00:22:22Z</dcterms:created>
  <dcterms:modified xsi:type="dcterms:W3CDTF">2024-02-20T11:29:04Z</dcterms:modified>
</cp:coreProperties>
</file>